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366" r:id="rId3"/>
    <p:sldId id="372" r:id="rId4"/>
    <p:sldId id="373" r:id="rId5"/>
    <p:sldId id="371" r:id="rId6"/>
    <p:sldId id="3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8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3B2A5-41EA-406F-AFDA-AB358212D160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8C123-4C2F-407B-9B27-1CAE1CF7E183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363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12DA98-4EED-432D-B412-0612782047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985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12DA98-4EED-432D-B412-0612782047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38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12DA98-4EED-432D-B412-0612782047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774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12DA98-4EED-432D-B412-0612782047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5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12DA98-4EED-432D-B412-0612782047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97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227C13-EB4E-4091-9A37-BF1F5A7BD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02EF34-1779-4D3F-A193-15E925654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DBD630-0BD2-4809-8A9B-BD91CD256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BEBFBB-4258-459E-BBC9-99580562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F018D9-BB14-4AD6-8F70-DF546E22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963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F7C477-8BB1-44E3-8593-262B4D0C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2ADA82-5C4A-4174-8CE3-75D02CC6B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E57BE0-7FB7-4387-AAC6-61AEDBBEA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D4FC44-4F7C-4410-B5C3-747A78929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955FD4-5568-4061-AE1E-8933AD9A2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485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75A10DA-5361-4B88-95EC-AB6E508DA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34F83E-C45F-4451-B344-20831800B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13B6C9-9016-4F8D-801B-BB2BD889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7DB6CB-4B72-4F78-AF6A-94BCF5694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9495C2-3986-443D-AB1A-E0B91647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861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losing-Slide-Contact-Inf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1" y="2659063"/>
            <a:ext cx="2978151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435111" y="5192889"/>
            <a:ext cx="9339508" cy="1211892"/>
          </a:xfrm>
          <a:prstGeom prst="rect">
            <a:avLst/>
          </a:prstGeom>
        </p:spPr>
        <p:txBody>
          <a:bodyPr vert="horz" wrap="square" lIns="0" tIns="0" bIns="0" anchor="b" anchorCtr="0">
            <a:noAutofit/>
          </a:bodyPr>
          <a:lstStyle>
            <a:lvl1pPr marL="0" indent="0" algn="ctr">
              <a:spcBef>
                <a:spcPts val="200"/>
              </a:spcBef>
              <a:buNone/>
              <a:defRPr sz="950" baseline="0">
                <a:solidFill>
                  <a:srgbClr val="D9D9D9"/>
                </a:solidFill>
              </a:defRPr>
            </a:lvl1pPr>
            <a:lvl2pPr marL="4572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2pPr>
            <a:lvl3pPr marL="9144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3pPr>
            <a:lvl4pPr marL="13716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4pPr>
            <a:lvl5pPr marL="1828800" indent="0"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08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E673CE-033A-4A35-8827-1AF6AA88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284620-2F9A-4A12-9189-30DF76F4F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888A2C-A39D-4E42-A7DC-91086ACF5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A8983E-94CB-4C1E-B970-205ED7D9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E7BC72-5F7B-478A-A096-246DF5EB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40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85B35B-C6E3-4D5A-A859-6041FA0E2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39FE6A-ECEF-4944-9007-2EFA4CC55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0523DE-6202-4F45-BFCC-450ECF622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F770BF-85A8-430F-9763-7D9EB3966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0FB22C-F299-431C-BC57-1FAF9E4D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14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C6850-EAA5-424E-A8D0-FC7B58FD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0DEEB8-FFED-4DED-92F7-458190A11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CDC80E0-AC45-4AA2-A4E2-05B10FB7D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00C09B-CE77-4727-871B-792563B2A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1643DA-A994-4459-9870-52DDBF6C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356ED5-322C-4525-AC78-4D872CF4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530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041D7E-C4C0-4AF9-9D8E-68D0A21A2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D85CE3-9C54-43E2-A75D-123A8986A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ED96EB-9D7D-4577-A8DB-74FAD39D4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009DA5F-EFB6-4C97-B44D-C11722468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4776744-BFA2-48EA-947F-A416BAAE2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0026870-1C69-4E0F-BCB5-D75D6BAE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2FDC8F3-DC9F-41BA-898F-1908BAAC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394BB3-8A94-449B-9DE5-F683AB29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520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D11B27-4277-4DB4-8FB5-1C268458F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980A4DC-15AB-4CEA-B551-C6E5F212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715C207-17F2-470D-A227-50788A47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2FDE117-E187-4738-8500-23D5E2BDE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64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204E4CD-C170-4D3C-AA23-08A13A98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1CED89F-946F-4D19-995B-E62F0408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64E3763-F11F-4FAF-942D-E368F5BA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271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65073-121B-466E-BC59-6C2E9BAD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E3DD1A-19BC-4E70-9269-031A2E100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390A8B-9D3E-4D7D-90C5-907C4552D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B32D0C-04C2-437A-A488-A51C189E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27369B-D352-458D-AB0E-8CC993B1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503634-6A4B-4D03-821E-993E98B8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341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5576A-1FAA-40D7-BA3C-5C274A40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1884970-E28E-47A1-8FC8-2ABEE9DE07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C090B02-B22A-4B88-A45A-FCCCA6048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76928E-10F0-4782-8714-5527DEC3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BED7DC-62B8-4D8F-8880-C9EC7AA7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2FDA73-4B4E-4616-BD97-441E0C7B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544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E00C41-6AF4-44C8-A25A-99EB2BFC5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6C4440-46DE-4A59-BDA6-E7D4F5BCD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DE7B64-84C1-4166-936A-B2EDB299D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1F33B-182A-4C5E-8388-7BFAEA7D5C47}" type="datetimeFigureOut">
              <a:rPr lang="es-CO" smtClean="0"/>
              <a:t>20/11/2018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B90D6E-3AFC-4071-A29C-36A8BCADE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30DFEB-533B-46A0-80E1-81A801471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B22D-EA40-488A-A4E9-4C608C5D842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32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icardo.castaneda@clarivate.com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923649" y="2481988"/>
            <a:ext cx="3351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Web of Science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</a:rPr>
              <a:t>Clarivate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</a:rPr>
              <a:t> Analytics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23649" y="4732637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Ricardo </a:t>
            </a:r>
            <a:r>
              <a:rPr lang="en-US" sz="20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Castañeda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Vallejo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Solution Specialist – </a:t>
            </a:r>
            <a:r>
              <a:rPr lang="en-US" sz="20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Región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</a:t>
            </a:r>
            <a:r>
              <a:rPr lang="en-US" sz="20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Andina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ricardo.castaneda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</a:rPr>
              <a:t>@clarivate</a:t>
            </a:r>
            <a:r>
              <a:rPr 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.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</a:rPr>
              <a:t>com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897523" y="3495158"/>
            <a:ext cx="400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b="1" dirty="0" err="1">
                <a:solidFill>
                  <a:srgbClr val="00B050"/>
                </a:solidFill>
              </a:rPr>
              <a:t>Impacto</a:t>
            </a:r>
            <a:r>
              <a:rPr lang="en-US" b="1" dirty="0">
                <a:solidFill>
                  <a:srgbClr val="00B050"/>
                </a:solidFill>
              </a:rPr>
              <a:t> – </a:t>
            </a:r>
            <a:r>
              <a:rPr lang="en-US" b="1" dirty="0" err="1">
                <a:solidFill>
                  <a:srgbClr val="00B050"/>
                </a:solidFill>
              </a:rPr>
              <a:t>Descubrimiento</a:t>
            </a:r>
            <a:r>
              <a:rPr lang="en-US" b="1" dirty="0">
                <a:solidFill>
                  <a:srgbClr val="00B050"/>
                </a:solidFill>
              </a:rPr>
              <a:t> - </a:t>
            </a:r>
            <a:r>
              <a:rPr lang="en-US" b="1" dirty="0" err="1">
                <a:solidFill>
                  <a:srgbClr val="00B050"/>
                </a:solidFill>
              </a:rPr>
              <a:t>Evaluación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2012523" y="3429738"/>
            <a:ext cx="2903015" cy="0"/>
          </a:xfrm>
          <a:prstGeom prst="line">
            <a:avLst/>
          </a:prstGeom>
          <a:ln w="19050" cap="rnd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470" y="2090058"/>
            <a:ext cx="4913195" cy="221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48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7421" y="6460823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webofscience.com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636BEE2-3A75-4043-8740-2E216D38E4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30" y="2102467"/>
            <a:ext cx="5690798" cy="30658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83022F-FF74-4945-98E2-67233D47098B}"/>
              </a:ext>
            </a:extLst>
          </p:cNvPr>
          <p:cNvSpPr txBox="1"/>
          <p:nvPr/>
        </p:nvSpPr>
        <p:spPr>
          <a:xfrm>
            <a:off x="6599582" y="1802295"/>
            <a:ext cx="45454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Uno de los principales retos de los investigadores en la actualidad es la postulación y la publicación de sus investigaciones en revistas académicas de calidad y con impacto.</a:t>
            </a:r>
          </a:p>
          <a:p>
            <a:endParaRPr lang="es-CO" dirty="0"/>
          </a:p>
          <a:p>
            <a:r>
              <a:rPr lang="es-CO" dirty="0"/>
              <a:t>Por esta razón, </a:t>
            </a:r>
            <a:r>
              <a:rPr lang="es-CO" dirty="0" err="1"/>
              <a:t>Clarivate</a:t>
            </a:r>
            <a:r>
              <a:rPr lang="es-CO" dirty="0"/>
              <a:t> </a:t>
            </a:r>
            <a:r>
              <a:rPr lang="es-CO" dirty="0" err="1"/>
              <a:t>analytics</a:t>
            </a:r>
            <a:r>
              <a:rPr lang="es-CO" dirty="0"/>
              <a:t> ha desarrollado junto con </a:t>
            </a:r>
            <a:r>
              <a:rPr lang="es-CO" dirty="0" err="1"/>
              <a:t>Endnote</a:t>
            </a:r>
            <a:r>
              <a:rPr lang="es-CO" dirty="0"/>
              <a:t> la herramienta Match. Esta herramienta nos permitirá, a través de un análisis semántico, determinar cuales serian las mejores revistas para publicar mi articulo. </a:t>
            </a:r>
          </a:p>
        </p:txBody>
      </p:sp>
    </p:spTree>
    <p:extLst>
      <p:ext uri="{BB962C8B-B14F-4D97-AF65-F5344CB8AC3E}">
        <p14:creationId xmlns:p14="http://schemas.microsoft.com/office/powerpoint/2010/main" val="276984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7421" y="6460823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webofscience.com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64386FA-213C-4BC4-9D80-B4E379922D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55" t="13509" r="3370" b="19599"/>
          <a:stretch/>
        </p:blipFill>
        <p:spPr>
          <a:xfrm>
            <a:off x="177421" y="357808"/>
            <a:ext cx="11603762" cy="45852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63A6956-FB0A-4B7B-82AA-E425A2B955AC}"/>
              </a:ext>
            </a:extLst>
          </p:cNvPr>
          <p:cNvSpPr txBox="1"/>
          <p:nvPr/>
        </p:nvSpPr>
        <p:spPr>
          <a:xfrm>
            <a:off x="357809" y="5141843"/>
            <a:ext cx="1142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Primero, debes acceder a </a:t>
            </a:r>
            <a:r>
              <a:rPr lang="es-CO" dirty="0" err="1"/>
              <a:t>EndNote</a:t>
            </a:r>
            <a:r>
              <a:rPr lang="es-CO" dirty="0"/>
              <a:t> (directamente o desde Web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Science</a:t>
            </a:r>
            <a:r>
              <a:rPr lang="es-CO" dirty="0"/>
              <a:t>). Recuerda que debes crear una cuenta o acceder con tus datos de usuario.</a:t>
            </a:r>
          </a:p>
        </p:txBody>
      </p:sp>
    </p:spTree>
    <p:extLst>
      <p:ext uri="{BB962C8B-B14F-4D97-AF65-F5344CB8AC3E}">
        <p14:creationId xmlns:p14="http://schemas.microsoft.com/office/powerpoint/2010/main" val="359472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7421" y="6460823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webofscience.com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63A6956-FB0A-4B7B-82AA-E425A2B955AC}"/>
              </a:ext>
            </a:extLst>
          </p:cNvPr>
          <p:cNvSpPr txBox="1"/>
          <p:nvPr/>
        </p:nvSpPr>
        <p:spPr>
          <a:xfrm>
            <a:off x="177421" y="5538718"/>
            <a:ext cx="11423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Una vez que estés en </a:t>
            </a:r>
            <a:r>
              <a:rPr lang="es-CO" dirty="0" err="1"/>
              <a:t>Endnote</a:t>
            </a:r>
            <a:r>
              <a:rPr lang="es-CO" dirty="0"/>
              <a:t>, busca la opción  MATCH o COINCIDENCIA.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00055CB-B189-4D67-86B5-FF63200E0E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895" r="1455" b="5770"/>
          <a:stretch/>
        </p:blipFill>
        <p:spPr>
          <a:xfrm>
            <a:off x="62206" y="32052"/>
            <a:ext cx="12014579" cy="550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1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7421" y="6460823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webofscience.com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631BB33-C2F9-48C5-AE5B-3867258A7A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55" t="22963" r="35435" b="14301"/>
          <a:stretch/>
        </p:blipFill>
        <p:spPr>
          <a:xfrm>
            <a:off x="215694" y="715617"/>
            <a:ext cx="5321500" cy="29741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F609A39-7535-4D9F-A565-24161F518AE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55" t="14096" r="35326" b="5770"/>
          <a:stretch/>
        </p:blipFill>
        <p:spPr>
          <a:xfrm>
            <a:off x="7097476" y="715617"/>
            <a:ext cx="4425430" cy="3153846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EE6A4A71-CDF9-461F-A25E-FE4866C89E55}"/>
              </a:ext>
            </a:extLst>
          </p:cNvPr>
          <p:cNvSpPr/>
          <p:nvPr/>
        </p:nvSpPr>
        <p:spPr>
          <a:xfrm>
            <a:off x="5834613" y="1881809"/>
            <a:ext cx="1033670" cy="689113"/>
          </a:xfrm>
          <a:prstGeom prst="rightArrow">
            <a:avLst/>
          </a:prstGeom>
          <a:solidFill>
            <a:srgbClr val="6600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F1C5CFE-20BA-405D-B096-E232B8F52888}"/>
              </a:ext>
            </a:extLst>
          </p:cNvPr>
          <p:cNvSpPr txBox="1"/>
          <p:nvPr/>
        </p:nvSpPr>
        <p:spPr>
          <a:xfrm>
            <a:off x="177421" y="4287079"/>
            <a:ext cx="11423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Seleccionada la opción MATCH o COINCIDENCIA debes completar los datos que solicita la herramienta – Titulo, resumen y referencias (Opcional). Una vez completados los datos, la plataforma </a:t>
            </a:r>
            <a:r>
              <a:rPr lang="es-CO" dirty="0" err="1"/>
              <a:t>hara</a:t>
            </a:r>
            <a:r>
              <a:rPr lang="es-CO" dirty="0"/>
              <a:t> un análisis semántico de las palabras y nos indicaran que revistas serian las mas apropiadas para publicar. Todas las revistas sugeridas están indexadas en Web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Science</a:t>
            </a:r>
            <a:r>
              <a:rPr lang="es-CO" dirty="0"/>
              <a:t> y cuentan con Factor de impacto.  </a:t>
            </a:r>
          </a:p>
        </p:txBody>
      </p:sp>
    </p:spTree>
    <p:extLst>
      <p:ext uri="{BB962C8B-B14F-4D97-AF65-F5344CB8AC3E}">
        <p14:creationId xmlns:p14="http://schemas.microsoft.com/office/powerpoint/2010/main" val="28172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980891" y="6118846"/>
            <a:ext cx="10230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altLang="es-MX" sz="2400" dirty="0">
                <a:solidFill>
                  <a:schemeClr val="bg1"/>
                </a:solidFill>
              </a:rPr>
              <a:t>Ricardo Castañeda</a:t>
            </a:r>
            <a:r>
              <a:rPr lang="es-MX" altLang="es-MX" sz="2400" dirty="0">
                <a:solidFill>
                  <a:schemeClr val="bg1"/>
                </a:solidFill>
                <a:latin typeface="Ebrima" pitchFamily="2" charset="0"/>
              </a:rPr>
              <a:t>꘡</a:t>
            </a:r>
            <a:r>
              <a:rPr lang="es-MX" altLang="es-MX" sz="2400" dirty="0">
                <a:solidFill>
                  <a:schemeClr val="bg1"/>
                </a:solidFill>
              </a:rPr>
              <a:t> </a:t>
            </a:r>
            <a:r>
              <a:rPr lang="es-MX" altLang="es-MX" sz="2400" dirty="0">
                <a:solidFill>
                  <a:schemeClr val="bg1"/>
                </a:solidFill>
                <a:hlinkClick r:id="rId2"/>
              </a:rPr>
              <a:t>Ricardo.castaneda@clarivate.com</a:t>
            </a:r>
            <a:r>
              <a:rPr lang="es-MX" altLang="es-MX" sz="2400" dirty="0">
                <a:solidFill>
                  <a:schemeClr val="bg1"/>
                </a:solidFill>
              </a:rPr>
              <a:t> </a:t>
            </a:r>
            <a:r>
              <a:rPr lang="es-MX" altLang="es-MX" sz="2400" dirty="0">
                <a:solidFill>
                  <a:schemeClr val="bg1"/>
                </a:solidFill>
                <a:latin typeface="Ebrima" pitchFamily="2" charset="0"/>
              </a:rPr>
              <a:t>꘡</a:t>
            </a:r>
            <a:r>
              <a:rPr lang="es-MX" altLang="es-MX" sz="2400" dirty="0">
                <a:solidFill>
                  <a:schemeClr val="bg1"/>
                </a:solidFill>
              </a:rPr>
              <a:t> 312 2989215  </a:t>
            </a:r>
          </a:p>
        </p:txBody>
      </p:sp>
    </p:spTree>
    <p:extLst>
      <p:ext uri="{BB962C8B-B14F-4D97-AF65-F5344CB8AC3E}">
        <p14:creationId xmlns:p14="http://schemas.microsoft.com/office/powerpoint/2010/main" val="377243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210</Words>
  <Application>Microsoft Office PowerPoint</Application>
  <PresentationFormat>Widescreen</PresentationFormat>
  <Paragraphs>22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Castaneda, Ricardo</dc:creator>
  <cp:lastModifiedBy>Campillo Ruiz, Elizabeth (CIAT)</cp:lastModifiedBy>
  <cp:revision>4</cp:revision>
  <dcterms:created xsi:type="dcterms:W3CDTF">2018-11-19T23:01:00Z</dcterms:created>
  <dcterms:modified xsi:type="dcterms:W3CDTF">2018-11-20T20:16:45Z</dcterms:modified>
</cp:coreProperties>
</file>